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5" r:id="rId5"/>
    <p:sldId id="310" r:id="rId6"/>
    <p:sldId id="311" r:id="rId7"/>
    <p:sldId id="313" r:id="rId8"/>
    <p:sldId id="315" r:id="rId9"/>
    <p:sldId id="316" r:id="rId10"/>
    <p:sldId id="320" r:id="rId11"/>
    <p:sldId id="321" r:id="rId12"/>
    <p:sldId id="322" r:id="rId13"/>
  </p:sldIdLst>
  <p:sldSz cx="12188825" cy="6858000"/>
  <p:notesSz cx="6858000" cy="9144000"/>
  <p:custDataLst>
    <p:tags r:id="rId16"/>
  </p:custData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2064" y="11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A61EFE9-9F30-4528-BDDA-C859CD15CA56}" type="datetime1">
              <a:rPr lang="es-ES" smtClean="0"/>
              <a:t>06/11/2017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7373BEA-F5F3-4B6E-BA6B-D76E24101839}" type="datetime1">
              <a:rPr lang="es-ES" smtClean="0"/>
              <a:pPr/>
              <a:t>06/11/2017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1AC609F-0362-4067-A47A-9F1CA2E45A65}" type="datetime1">
              <a:rPr lang="es-ES" smtClean="0"/>
              <a:pPr/>
              <a:t>06/11/2017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32AED9F-A6BB-400D-8F4D-616EB46A9405}" type="datetime1">
              <a:rPr lang="es-ES" smtClean="0"/>
              <a:pPr/>
              <a:t>06/11/2017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3D505D98-D4C1-4348-8F39-108EE2C76C21}" type="datetime1">
              <a:rPr lang="es-ES" smtClean="0"/>
              <a:pPr/>
              <a:t>06/11/2017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A12EF1AF-E5B2-41DB-BFF8-672C5BBF646A}" type="datetime1">
              <a:rPr lang="es-ES" smtClean="0"/>
              <a:pPr/>
              <a:t>06/11/2017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8E17C630-F8FA-4DCB-87FA-91D30885A2FD}" type="datetime1">
              <a:rPr lang="es-ES" smtClean="0"/>
              <a:pPr algn="r"/>
              <a:t>06/11/2017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24076C6-356A-48AB-A8EF-572AE4A11929}" type="datetime1">
              <a:rPr lang="es-ES" smtClean="0"/>
              <a:pPr/>
              <a:t>06/11/2017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4A686D9-BDBD-4090-B19D-04E04F3CB648}" type="datetime1">
              <a:rPr lang="es-ES" smtClean="0"/>
              <a:pPr/>
              <a:t>06/11/2017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B4D0FB-1285-4974-8D4E-BCFCC0FA7978}" type="datetime1">
              <a:rPr lang="es-ES" smtClean="0"/>
              <a:pPr/>
              <a:t>06/11/2017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C3D96D5-80C9-4ED7-89C2-CE590C3C6CB2}" type="datetime1">
              <a:rPr lang="es-ES" smtClean="0"/>
              <a:pPr/>
              <a:t>06/11/2017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A911BAB-2490-48FD-81BA-E5EB85DA87AE}" type="datetime1">
              <a:rPr lang="es-ES" smtClean="0"/>
              <a:pPr/>
              <a:t>06/11/2017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170E197-1079-4777-8273-53286CD6A787}" type="datetime1">
              <a:rPr lang="es-ES" smtClean="0"/>
              <a:pPr algn="r"/>
              <a:t>06/11/2017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89756" y="-99392"/>
            <a:ext cx="8745018" cy="2895600"/>
          </a:xfrm>
        </p:spPr>
        <p:txBody>
          <a:bodyPr rtlCol="0"/>
          <a:lstStyle/>
          <a:p>
            <a:pPr rtl="0"/>
            <a:r>
              <a:rPr lang="es-ES" dirty="0"/>
              <a:t>Cámara de seguimiento	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261764" y="1844824"/>
            <a:ext cx="8229600" cy="1219200"/>
          </a:xfrm>
        </p:spPr>
        <p:txBody>
          <a:bodyPr rtlCol="0"/>
          <a:lstStyle/>
          <a:p>
            <a:pPr rtl="0"/>
            <a:r>
              <a:rPr lang="es-ES" dirty="0"/>
              <a:t>Evolución al 6 de noviembre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972E95-9429-435B-8926-C2189E67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345" y="1628800"/>
            <a:ext cx="6674053" cy="5005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raspberry camera png">
            <a:extLst>
              <a:ext uri="{FF2B5EF4-FFF2-40B4-BE49-F238E27FC236}">
                <a16:creationId xmlns:a16="http://schemas.microsoft.com/office/drawing/2014/main" id="{67D9033E-8638-43D1-B55A-B156F1E81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3708491"/>
            <a:ext cx="4481264" cy="3127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125860" y="116632"/>
            <a:ext cx="9144001" cy="13716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dirty="0"/>
              <a:t>¿En qué consiste nuestro proyecto?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341884" y="1844824"/>
            <a:ext cx="9134391" cy="4114801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/>
              <a:t>Proyecto físico, compuesto por </a:t>
            </a:r>
            <a:r>
              <a:rPr lang="es-ES" sz="2800" dirty="0" err="1"/>
              <a:t>RaspberryPi</a:t>
            </a:r>
            <a:r>
              <a:rPr lang="es-ES" sz="2800" dirty="0"/>
              <a:t>, servos y cámara.</a:t>
            </a:r>
          </a:p>
          <a:p>
            <a:pPr rtl="0"/>
            <a:r>
              <a:rPr lang="es-ES" sz="2800" dirty="0"/>
              <a:t>Realizado con la librería </a:t>
            </a:r>
            <a:r>
              <a:rPr lang="es-ES" sz="2800" dirty="0" err="1"/>
              <a:t>OpenCV</a:t>
            </a:r>
            <a:r>
              <a:rPr lang="es-ES" sz="2800" dirty="0"/>
              <a:t> en Python.</a:t>
            </a:r>
          </a:p>
          <a:p>
            <a:pPr rtl="0"/>
            <a:r>
              <a:rPr lang="es-ES" sz="2800" dirty="0"/>
              <a:t>Tracking de caras con patrones y seguimiento físico de ellas con el movimiento de la cámara.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197868" y="116632"/>
            <a:ext cx="9144001" cy="1371600"/>
          </a:xfrm>
        </p:spPr>
        <p:txBody>
          <a:bodyPr rtlCol="0"/>
          <a:lstStyle/>
          <a:p>
            <a:pPr rtl="0"/>
            <a:r>
              <a:rPr lang="es-ES" b="1" dirty="0"/>
              <a:t>¿Qué tenemos que hacer?</a:t>
            </a: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6C97147-8BB2-48EA-AB1A-56C833D33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Preparar el entorno de desarrollo.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Aprender el uso de </a:t>
            </a:r>
            <a:r>
              <a:rPr lang="es-ES" dirty="0" err="1"/>
              <a:t>OpenCV</a:t>
            </a:r>
            <a:r>
              <a:rPr lang="es-ES" dirty="0"/>
              <a:t> y Python.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Hacer pruebas preliminares del código con lo que disponemos.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Montar físicamente el dispositivo completo.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Comprobar errores y limpiar el código fuente.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Presentar el dispositivo completamente funcional.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9843" y="-33104"/>
            <a:ext cx="9144001" cy="1371600"/>
          </a:xfrm>
        </p:spPr>
        <p:txBody>
          <a:bodyPr rtlCol="0"/>
          <a:lstStyle/>
          <a:p>
            <a:pPr rtl="0"/>
            <a:r>
              <a:rPr lang="es-ES" b="1" dirty="0"/>
              <a:t>Preparación del entorno de desarrollo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765820" y="1905000"/>
            <a:ext cx="10657183" cy="4332311"/>
          </a:xfrm>
        </p:spPr>
        <p:txBody>
          <a:bodyPr rtlCol="0"/>
          <a:lstStyle/>
          <a:p>
            <a:pPr rtl="0"/>
            <a:r>
              <a:rPr lang="es-ES" dirty="0"/>
              <a:t>Instalación de la última versión de </a:t>
            </a:r>
            <a:r>
              <a:rPr lang="es-ES" dirty="0" err="1"/>
              <a:t>Raspbian</a:t>
            </a:r>
            <a:r>
              <a:rPr lang="es-ES" dirty="0"/>
              <a:t> quemándola a la microSD.</a:t>
            </a:r>
          </a:p>
          <a:p>
            <a:pPr rtl="0"/>
            <a:r>
              <a:rPr lang="es-ES" dirty="0"/>
              <a:t>Habilitación de la cámara en </a:t>
            </a:r>
            <a:r>
              <a:rPr lang="es-ES" dirty="0" err="1"/>
              <a:t>Raspbian</a:t>
            </a:r>
            <a:r>
              <a:rPr lang="es-ES" dirty="0"/>
              <a:t> y comprobación de funcionamiento.</a:t>
            </a:r>
          </a:p>
          <a:p>
            <a:pPr rtl="0"/>
            <a:r>
              <a:rPr lang="es-ES" dirty="0"/>
              <a:t>Instalación de las librerías de </a:t>
            </a:r>
            <a:r>
              <a:rPr lang="es-ES" dirty="0" err="1"/>
              <a:t>python-opencv</a:t>
            </a:r>
            <a:r>
              <a:rPr lang="es-ES" dirty="0"/>
              <a:t> para poder hacer uso de ellas.</a:t>
            </a:r>
          </a:p>
          <a:p>
            <a:pPr rtl="0"/>
            <a:r>
              <a:rPr lang="es-ES" dirty="0"/>
              <a:t>Configuración de acceso remoto para poder programar de manera cómoda en otra máquina. (SCP bajo SSH para mandar archivos, VNC para control remoto)</a:t>
            </a:r>
          </a:p>
        </p:txBody>
      </p:sp>
      <p:pic>
        <p:nvPicPr>
          <p:cNvPr id="2050" name="Picture 2" descr="Resultado de imagen de opencv python">
            <a:extLst>
              <a:ext uri="{FF2B5EF4-FFF2-40B4-BE49-F238E27FC236}">
                <a16:creationId xmlns:a16="http://schemas.microsoft.com/office/drawing/2014/main" id="{E787240A-1950-4FF0-8DD6-4D3C94CC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4952643"/>
            <a:ext cx="4752528" cy="12846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Resultado de imagen de raspbian">
            <a:extLst>
              <a:ext uri="{FF2B5EF4-FFF2-40B4-BE49-F238E27FC236}">
                <a16:creationId xmlns:a16="http://schemas.microsoft.com/office/drawing/2014/main" id="{3D622CB1-8F94-497D-9382-06033F40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80" y="4437112"/>
            <a:ext cx="2506403" cy="21160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1844" y="188640"/>
            <a:ext cx="9144001" cy="671736"/>
          </a:xfrm>
        </p:spPr>
        <p:txBody>
          <a:bodyPr rtlCol="0"/>
          <a:lstStyle/>
          <a:p>
            <a:pPr rtl="0"/>
            <a:r>
              <a:rPr lang="es-ES" b="1" dirty="0"/>
              <a:t>Aprendizaje </a:t>
            </a:r>
            <a:r>
              <a:rPr lang="es-ES" b="1" dirty="0" err="1"/>
              <a:t>OpenCV</a:t>
            </a:r>
            <a:r>
              <a:rPr lang="es-ES" b="1" dirty="0"/>
              <a:t> y Python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25860" y="1025805"/>
            <a:ext cx="9865095" cy="4823049"/>
          </a:xfrm>
        </p:spPr>
        <p:txBody>
          <a:bodyPr rtlCol="0"/>
          <a:lstStyle/>
          <a:p>
            <a:pPr rtl="0"/>
            <a:r>
              <a:rPr lang="es-ES" dirty="0"/>
              <a:t>Debido a que no tenemos ningún conocimiento previo, se requiere un aprendizaje de ambas herramientas.</a:t>
            </a:r>
          </a:p>
          <a:p>
            <a:pPr rtl="0"/>
            <a:r>
              <a:rPr lang="es-ES" dirty="0"/>
              <a:t>No se requiere configuración ya que </a:t>
            </a:r>
            <a:r>
              <a:rPr lang="es-ES" b="1" dirty="0" err="1"/>
              <a:t>Raspbian</a:t>
            </a:r>
            <a:r>
              <a:rPr lang="es-ES" dirty="0"/>
              <a:t> nos facilita todas las herramientas.</a:t>
            </a:r>
          </a:p>
          <a:p>
            <a:pPr rtl="0"/>
            <a:r>
              <a:rPr lang="es-ES" dirty="0"/>
              <a:t>Se consigue, en primera instancia, abrir una ventana con el </a:t>
            </a:r>
            <a:r>
              <a:rPr lang="es-ES" dirty="0" err="1"/>
              <a:t>stream</a:t>
            </a:r>
            <a:r>
              <a:rPr lang="es-ES" dirty="0"/>
              <a:t> de vídeo y aplicar un filtro de imagen de color completa a escala de grises con la función </a:t>
            </a:r>
            <a:r>
              <a:rPr lang="es-ES" i="1" dirty="0"/>
              <a:t>CV_BGR2GRAY</a:t>
            </a:r>
            <a:r>
              <a:rPr lang="es-ES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6A8921-4F17-4CB8-A8DD-8DA0FCD2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605" y="4365104"/>
            <a:ext cx="3943350" cy="15144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86142ED-7F3F-461C-A746-2B00D3362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3861048"/>
            <a:ext cx="4742370" cy="2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Pruebas preliminares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A76E588-A6BD-452B-9D5C-8EDDF6B28B19}"/>
              </a:ext>
            </a:extLst>
          </p:cNvPr>
          <p:cNvSpPr txBox="1"/>
          <p:nvPr/>
        </p:nvSpPr>
        <p:spPr>
          <a:xfrm>
            <a:off x="1053852" y="908720"/>
            <a:ext cx="10225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Probamos con varias resoluciones y </a:t>
            </a:r>
            <a:r>
              <a:rPr lang="es-ES" sz="2400" dirty="0" err="1"/>
              <a:t>framerates</a:t>
            </a:r>
            <a:r>
              <a:rPr lang="es-E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Buscamos no hacer </a:t>
            </a:r>
            <a:r>
              <a:rPr lang="es-ES" sz="2400" dirty="0" err="1"/>
              <a:t>overclock</a:t>
            </a:r>
            <a:r>
              <a:rPr lang="es-ES" sz="2400" dirty="0"/>
              <a:t> a la Raspberry, así que tenemos que hacer un procesado más comedido ya que no disponemos de tanta potencia.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Damos por concluido que la calidad para que las caras sean reconocibles y la cámara visible al usuario que utilizaremos una resolución de 800x480 y unos 15fps.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E91A18-12AD-4ACF-9032-BC8B0F95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120" y="3356992"/>
            <a:ext cx="5688585" cy="2996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Resultado actual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F59FA5-F7B3-4EF8-BA71-F3C7699DB4B1}"/>
              </a:ext>
            </a:extLst>
          </p:cNvPr>
          <p:cNvSpPr txBox="1"/>
          <p:nvPr/>
        </p:nvSpPr>
        <p:spPr>
          <a:xfrm>
            <a:off x="837828" y="1124744"/>
            <a:ext cx="1065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Conseguimos que el programa reconozca caras humanas utilizando la librería de reconocimiento que incluye la instalación de </a:t>
            </a:r>
            <a:r>
              <a:rPr lang="es-ES" sz="2400" dirty="0" err="1"/>
              <a:t>OpenCV</a:t>
            </a:r>
            <a:r>
              <a:rPr lang="es-ES" sz="2400"/>
              <a:t>.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F93003-6234-45EF-9942-2DDB0C27D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3" y="2580134"/>
            <a:ext cx="5267325" cy="7048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F2B0386-5D5F-4FBC-8AA7-AC8BB0F0A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0"/>
          <a:stretch/>
        </p:blipFill>
        <p:spPr>
          <a:xfrm>
            <a:off x="261764" y="3284984"/>
            <a:ext cx="5267324" cy="13806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C46DF4-31F2-40D8-9D78-A4B97892A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2420888"/>
            <a:ext cx="587623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¿Qué necesitamos para seguir progresando?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E428DD-C375-45DE-96F4-B2E2C04FB6B8}"/>
              </a:ext>
            </a:extLst>
          </p:cNvPr>
          <p:cNvSpPr txBox="1"/>
          <p:nvPr/>
        </p:nvSpPr>
        <p:spPr>
          <a:xfrm>
            <a:off x="405781" y="1268760"/>
            <a:ext cx="1130525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Para mejorar el proyecto, queremos usar un controlador adicional, el </a:t>
            </a:r>
            <a:r>
              <a:rPr lang="es-ES" sz="2800" dirty="0" err="1"/>
              <a:t>Pimoroni</a:t>
            </a:r>
            <a:r>
              <a:rPr lang="es-ES" sz="2800" dirty="0"/>
              <a:t> Pan-Tilt HAT, que alimente los servos, en lugar de alimentarlos mediante la Raspberry Pi, ya que dicho controlador es más sensible a las señales </a:t>
            </a:r>
            <a:r>
              <a:rPr lang="es-ES" sz="2800" dirty="0" err="1"/>
              <a:t>pwm</a:t>
            </a:r>
            <a:r>
              <a:rPr lang="es-ES" sz="2800" dirty="0"/>
              <a:t> que los propios pines de la Raspberry, lo que nos proporcionaría mejor precisión a la hora de accionar los servos. </a:t>
            </a:r>
          </a:p>
          <a:p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3086E3-7E82-4CFA-B28F-9BC13DB3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54" y="3506609"/>
            <a:ext cx="3240360" cy="3246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14FCDB-F2C7-4BBF-8F69-558DCC6D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3140968"/>
            <a:ext cx="5976664" cy="3978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4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9836" y="620688"/>
            <a:ext cx="9144001" cy="52772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Planes de futuro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06A2485-EE14-4E18-981C-B2427051F07D}"/>
              </a:ext>
            </a:extLst>
          </p:cNvPr>
          <p:cNvSpPr txBox="1"/>
          <p:nvPr/>
        </p:nvSpPr>
        <p:spPr>
          <a:xfrm>
            <a:off x="585801" y="2204864"/>
            <a:ext cx="110172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Montar el Pan-Tilt HAT la estructura de servos con tornillos de nylon para evitar cortocircuitos.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Probar el movimiento de la cámara fuera del uso de </a:t>
            </a:r>
            <a:r>
              <a:rPr lang="es-ES" sz="3200" dirty="0" err="1"/>
              <a:t>OpenCV</a:t>
            </a:r>
            <a:r>
              <a:rPr lang="es-ES" sz="3200" dirty="0"/>
              <a:t> y calibrar la posición original.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Implementar el movimiento con la librería de Python para el manejo del Pan-Tilt HAT.</a:t>
            </a:r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261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 ×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8_TF02895261_TF02895261.potx" id="{408D3025-4796-40C5-A420-4B86355D8C1A}" vid="{9B9A56E1-CA61-4AB5-B8B3-A8E151813968}"/>
    </a:ext>
  </a:extLst>
</a:theme>
</file>

<file path=ppt/theme/theme2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purl.org/dc/dcmitype/"/>
    <ds:schemaRef ds:uri="4873beb7-5857-4685-be1f-d57550cc96cc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túnel azul digital empresarial (panorámica)</Template>
  <TotalTime>0</TotalTime>
  <Words>442</Words>
  <Application>Microsoft Office PowerPoint</Application>
  <PresentationFormat>Personalizado</PresentationFormat>
  <Paragraphs>35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Corbel</vt:lpstr>
      <vt:lpstr>Túnel azul digital 16 × 9</vt:lpstr>
      <vt:lpstr>Cámara de seguimiento </vt:lpstr>
      <vt:lpstr>¿En qué consiste nuestro proyecto?</vt:lpstr>
      <vt:lpstr>¿Qué tenemos que hacer?</vt:lpstr>
      <vt:lpstr>Preparación del entorno de desarrollo</vt:lpstr>
      <vt:lpstr>Aprendizaje OpenCV y Python</vt:lpstr>
      <vt:lpstr>Pruebas preliminares</vt:lpstr>
      <vt:lpstr>Resultado actual</vt:lpstr>
      <vt:lpstr>¿Qué necesitamos para seguir progresando?</vt:lpstr>
      <vt:lpstr>Planes de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2017-11-02T23:30:47Z</dcterms:created>
  <dcterms:modified xsi:type="dcterms:W3CDTF">2017-11-05T23:27:33Z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